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93" r:id="rId5"/>
    <p:sldId id="1901" r:id="rId6"/>
    <p:sldId id="1908" r:id="rId7"/>
    <p:sldId id="295" r:id="rId8"/>
    <p:sldId id="362" r:id="rId9"/>
    <p:sldId id="363" r:id="rId10"/>
    <p:sldId id="257" r:id="rId11"/>
    <p:sldId id="1911" r:id="rId12"/>
    <p:sldId id="1912" r:id="rId13"/>
    <p:sldId id="1913" r:id="rId14"/>
    <p:sldId id="1910" r:id="rId15"/>
  </p:sldIdLst>
  <p:sldSz cx="24387175" cy="13716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2F6B9-D86B-4DA7-A4B4-69264030E3CD}">
          <p14:sldIdLst>
            <p14:sldId id="293"/>
            <p14:sldId id="1901"/>
            <p14:sldId id="1908"/>
            <p14:sldId id="295"/>
            <p14:sldId id="362"/>
            <p14:sldId id="363"/>
            <p14:sldId id="257"/>
            <p14:sldId id="1911"/>
            <p14:sldId id="1912"/>
            <p14:sldId id="1913"/>
            <p14:sldId id="19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8" autoAdjust="0"/>
    <p:restoredTop sz="94694"/>
  </p:normalViewPr>
  <p:slideViewPr>
    <p:cSldViewPr snapToGrid="0">
      <p:cViewPr varScale="1">
        <p:scale>
          <a:sx n="60" d="100"/>
          <a:sy n="60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43C7158-3EDA-D449-8D0F-DA0A67645948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1FF98D-1061-9248-8754-001387599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61" r:id="rId11"/>
    <p:sldLayoutId id="2147483670" r:id="rId12"/>
    <p:sldLayoutId id="2147483662" r:id="rId13"/>
    <p:sldLayoutId id="2147483668" r:id="rId14"/>
    <p:sldLayoutId id="2147483663" r:id="rId15"/>
    <p:sldLayoutId id="2147483669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ure.microsoft.com/en-us/free/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38C30-229E-4C68-8DDF-40DCD0BC9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19401"/>
            <a:ext cx="14590825" cy="451960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Mojaloop</a:t>
            </a:r>
            <a:r>
              <a:rPr lang="en-US" dirty="0"/>
              <a:t> on Azure marketplace phase #2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5F17-22ED-4EB4-AF40-D5B147FBCB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7861806"/>
            <a:ext cx="14344253" cy="877204"/>
          </a:xfrm>
        </p:spPr>
        <p:txBody>
          <a:bodyPr/>
          <a:lstStyle/>
          <a:p>
            <a:r>
              <a:rPr lang="en-US" dirty="0"/>
              <a:t>PI-21 March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EBA47-9D75-4E03-9E90-564DB62D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65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689A-EAFB-4BB9-8DD7-7D3A2C57A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Mojaloop Setup (#3)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2DF64-98C3-B4E6-B4C1-5E330620FD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7 )API Management Settings</a:t>
            </a:r>
          </a:p>
          <a:p>
            <a:pPr lvl="1"/>
            <a:r>
              <a:rPr lang="en-US" dirty="0"/>
              <a:t>Pricing Tier: Developer (</a:t>
            </a:r>
            <a:r>
              <a:rPr lang="en-US" dirty="0" err="1"/>
              <a:t>NoSLA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Your Email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8) Tags</a:t>
            </a:r>
          </a:p>
          <a:p>
            <a:r>
              <a:rPr lang="en-US" dirty="0"/>
              <a:t>Default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9EC0C-34AB-2261-04AB-9C0FAEA288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9) Review &amp; Create</a:t>
            </a:r>
          </a:p>
          <a:p>
            <a:pPr marL="0" indent="0">
              <a:buNone/>
            </a:pPr>
            <a:r>
              <a:rPr lang="en-US" dirty="0"/>
              <a:t>10</a:t>
            </a:r>
            <a:r>
              <a:rPr lang="en-US"/>
              <a:t>) SUCCESS – DONE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6A1157-2188-FEBF-A9F7-47C94D6F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F1ABB-A009-F755-E961-BCBBC7C4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871" y="6230937"/>
            <a:ext cx="9945473" cy="3109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E22B8E-74A2-A9C7-1CA6-673ABED78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0775" y="5439454"/>
            <a:ext cx="9525454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98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6044-B6A6-71AA-46CD-C4B679E55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29CE3-D32B-3BA9-8609-B85F59C0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2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6DB2-B15C-4955-82B1-8E56A08FD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730251"/>
            <a:ext cx="22349050" cy="1388221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cs typeface="Arial"/>
              </a:rPr>
              <a:t>Current </a:t>
            </a:r>
            <a:r>
              <a:rPr lang="en-US" sz="6600" dirty="0" err="1">
                <a:cs typeface="Arial"/>
              </a:rPr>
              <a:t>Mojaloop</a:t>
            </a:r>
            <a:r>
              <a:rPr lang="en-US" sz="6600" dirty="0">
                <a:cs typeface="Arial"/>
              </a:rPr>
              <a:t> deployment options </a:t>
            </a:r>
            <a:br>
              <a:rPr lang="en-US" sz="6600" dirty="0">
                <a:cs typeface="Arial"/>
              </a:rPr>
            </a:br>
            <a:r>
              <a:rPr lang="en-US" sz="6600" dirty="0">
                <a:cs typeface="Arial"/>
              </a:rPr>
              <a:t>Each option has purpose/strength/weakness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20CBEE5-24B1-8203-062E-BF96A0E79095}"/>
              </a:ext>
            </a:extLst>
          </p:cNvPr>
          <p:cNvSpPr txBox="1">
            <a:spLocks/>
          </p:cNvSpPr>
          <p:nvPr/>
        </p:nvSpPr>
        <p:spPr>
          <a:xfrm>
            <a:off x="361507" y="2488465"/>
            <a:ext cx="8612372" cy="4018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800" dirty="0"/>
              <a:t>Manual using docs </a:t>
            </a:r>
          </a:p>
          <a:p>
            <a:r>
              <a:rPr lang="en-AU" sz="2800" dirty="0"/>
              <a:t>gain a good understanding of the infrastructure </a:t>
            </a:r>
          </a:p>
          <a:p>
            <a:r>
              <a:rPr lang="en-AU" sz="2800" dirty="0"/>
              <a:t>Instructions for </a:t>
            </a:r>
            <a:r>
              <a:rPr lang="en-AU" sz="2800" dirty="0" err="1"/>
              <a:t>Linux,Mac</a:t>
            </a:r>
            <a:r>
              <a:rPr lang="en-AU" sz="2800" dirty="0"/>
              <a:t> and Windows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Manual process (not easily repeatable)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Slow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No good for ci/cd etc </a:t>
            </a:r>
          </a:p>
          <a:p>
            <a:endParaRPr lang="en-AU" sz="3600" dirty="0"/>
          </a:p>
          <a:p>
            <a:endParaRPr lang="en-AU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TZ" sz="2800"/>
          </a:p>
          <a:p>
            <a:pPr marL="914400" indent="-914400">
              <a:buFont typeface="+mj-lt"/>
              <a:buAutoNum type="arabicPeriod"/>
            </a:pPr>
            <a:endParaRPr lang="en-TZ" sz="280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145AAD6-1A34-DAFD-D59D-D0729A2B2BD2}"/>
              </a:ext>
            </a:extLst>
          </p:cNvPr>
          <p:cNvSpPr txBox="1">
            <a:spLocks/>
          </p:cNvSpPr>
          <p:nvPr/>
        </p:nvSpPr>
        <p:spPr>
          <a:xfrm>
            <a:off x="361507" y="7208873"/>
            <a:ext cx="7142828" cy="51461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800" dirty="0"/>
              <a:t>mini-loop</a:t>
            </a:r>
          </a:p>
          <a:p>
            <a:r>
              <a:rPr lang="en-AU" sz="2800" dirty="0"/>
              <a:t>For demo/test/dev ci/cd POCs , training  </a:t>
            </a:r>
          </a:p>
          <a:p>
            <a:r>
              <a:rPr lang="en-AU" sz="2800" dirty="0"/>
              <a:t>Highly automated and simple to use </a:t>
            </a:r>
          </a:p>
          <a:p>
            <a:r>
              <a:rPr lang="en-AU" sz="2800" dirty="0"/>
              <a:t>Cheap (laptops, small VMs etc) !</a:t>
            </a:r>
          </a:p>
          <a:p>
            <a:r>
              <a:rPr lang="en-AU" sz="2800" dirty="0"/>
              <a:t>Quick </a:t>
            </a:r>
          </a:p>
          <a:p>
            <a:r>
              <a:rPr lang="en-AU" sz="2800" dirty="0"/>
              <a:t>Tested on Ubuntu 20, 22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Not for production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Not secure </a:t>
            </a:r>
            <a:endParaRPr lang="en-AU" sz="4000" dirty="0"/>
          </a:p>
          <a:p>
            <a:pPr marL="0" indent="0">
              <a:buFont typeface="Arial" panose="020B0604020202020204" pitchFamily="34" charset="0"/>
              <a:buNone/>
            </a:pPr>
            <a:endParaRPr lang="en-TZ" sz="2800"/>
          </a:p>
          <a:p>
            <a:pPr marL="914400" indent="-914400">
              <a:buFont typeface="+mj-lt"/>
              <a:buAutoNum type="arabicPeriod"/>
            </a:pPr>
            <a:endParaRPr lang="en-TZ" sz="280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01F2C79-2E17-9275-E268-B7DD822894CE}"/>
              </a:ext>
            </a:extLst>
          </p:cNvPr>
          <p:cNvSpPr txBox="1">
            <a:spLocks/>
          </p:cNvSpPr>
          <p:nvPr/>
        </p:nvSpPr>
        <p:spPr>
          <a:xfrm>
            <a:off x="8644270" y="2158056"/>
            <a:ext cx="8612372" cy="4018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800" dirty="0" err="1"/>
              <a:t>IaC</a:t>
            </a:r>
            <a:endParaRPr lang="en-AU" sz="4800" dirty="0"/>
          </a:p>
          <a:p>
            <a:r>
              <a:rPr lang="en-AU" sz="2800" dirty="0"/>
              <a:t>Comprehensive </a:t>
            </a:r>
            <a:r>
              <a:rPr lang="en-AU" sz="2800" dirty="0" err="1"/>
              <a:t>Mojaloop</a:t>
            </a:r>
            <a:r>
              <a:rPr lang="en-AU" sz="2800" dirty="0"/>
              <a:t> deployment aimed at giving users a starting point for production. </a:t>
            </a:r>
          </a:p>
          <a:p>
            <a:r>
              <a:rPr lang="en-AU" sz="2800" dirty="0"/>
              <a:t>Highly automated (terraform, ansible)</a:t>
            </a:r>
          </a:p>
          <a:p>
            <a:r>
              <a:rPr lang="en-AU" sz="2800" dirty="0"/>
              <a:t>Potentially on-prem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Currently still requires significant expertise to use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Cloud (VM) costs need to be managed </a:t>
            </a:r>
          </a:p>
          <a:p>
            <a:endParaRPr lang="en-TZ" sz="280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590CAB9-4044-FA83-2426-408FA5CF89B1}"/>
              </a:ext>
            </a:extLst>
          </p:cNvPr>
          <p:cNvSpPr txBox="1">
            <a:spLocks/>
          </p:cNvSpPr>
          <p:nvPr/>
        </p:nvSpPr>
        <p:spPr>
          <a:xfrm>
            <a:off x="7504335" y="6837535"/>
            <a:ext cx="8869805" cy="61482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800" dirty="0" err="1"/>
              <a:t>Mojaloop</a:t>
            </a:r>
            <a:r>
              <a:rPr lang="en-AU" sz="4800" dirty="0"/>
              <a:t> on Azure Marketplace</a:t>
            </a:r>
          </a:p>
          <a:p>
            <a:pPr marL="0" indent="0">
              <a:buNone/>
            </a:pPr>
            <a:r>
              <a:rPr lang="en-AU" sz="4800" dirty="0"/>
              <a:t>(Azure AKS native)  </a:t>
            </a:r>
          </a:p>
          <a:p>
            <a:r>
              <a:rPr lang="en-AU" sz="2800" dirty="0"/>
              <a:t>Sophisticated </a:t>
            </a:r>
            <a:r>
              <a:rPr lang="en-AU" sz="2800" dirty="0" err="1"/>
              <a:t>Mojaloop</a:t>
            </a:r>
            <a:r>
              <a:rPr lang="en-AU" sz="2800" dirty="0"/>
              <a:t> deployment aimed at giving users a starting point for production. </a:t>
            </a:r>
          </a:p>
          <a:p>
            <a:r>
              <a:rPr lang="en-AU" sz="2800" dirty="0"/>
              <a:t>Highly automated ARM template</a:t>
            </a:r>
          </a:p>
          <a:p>
            <a:r>
              <a:rPr lang="en-AU" sz="2800" dirty="0"/>
              <a:t>Extremely simple deployment </a:t>
            </a:r>
          </a:p>
          <a:p>
            <a:r>
              <a:rPr lang="en-AU" sz="2800" dirty="0"/>
              <a:t>Deploys to managed Kubernetes =&gt; easier management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Currently deploys </a:t>
            </a:r>
            <a:r>
              <a:rPr lang="en-AU" sz="2800" dirty="0" err="1">
                <a:solidFill>
                  <a:schemeClr val="bg1">
                    <a:lumMod val="65000"/>
                  </a:schemeClr>
                </a:solidFill>
              </a:rPr>
              <a:t>Mojaloop</a:t>
            </a:r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 13.1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Cloud  SLA costs need to be managed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556E69-3BC6-5875-B8A2-6B5CFF961073}"/>
              </a:ext>
            </a:extLst>
          </p:cNvPr>
          <p:cNvSpPr txBox="1">
            <a:spLocks/>
          </p:cNvSpPr>
          <p:nvPr/>
        </p:nvSpPr>
        <p:spPr>
          <a:xfrm>
            <a:off x="16927033" y="5596120"/>
            <a:ext cx="7098635" cy="5631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4800" dirty="0"/>
              <a:t>Azure Stack Hub </a:t>
            </a:r>
          </a:p>
          <a:p>
            <a:r>
              <a:rPr lang="en-AU" sz="2800" dirty="0"/>
              <a:t>Similar end-state to Azure (native) but on Stack HUB (data residence) </a:t>
            </a:r>
          </a:p>
          <a:p>
            <a:r>
              <a:rPr lang="en-AU" sz="2800" dirty="0"/>
              <a:t>Deploys to managed Kubernetes =&gt; easier management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Currently deploys </a:t>
            </a:r>
            <a:r>
              <a:rPr lang="en-AU" sz="2800" dirty="0" err="1">
                <a:solidFill>
                  <a:schemeClr val="bg1">
                    <a:lumMod val="65000"/>
                  </a:schemeClr>
                </a:solidFill>
              </a:rPr>
              <a:t>Mojaloop</a:t>
            </a:r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 13.1 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Cloud  SLA costs need to be managed</a:t>
            </a:r>
          </a:p>
          <a:p>
            <a:r>
              <a:rPr lang="en-AU" sz="2800" dirty="0">
                <a:solidFill>
                  <a:schemeClr val="bg1">
                    <a:lumMod val="65000"/>
                  </a:schemeClr>
                </a:solidFill>
              </a:rPr>
              <a:t>Significantly less automated than Azure Native deployed from Marketplace </a:t>
            </a:r>
          </a:p>
        </p:txBody>
      </p:sp>
    </p:spTree>
    <p:extLst>
      <p:ext uri="{BB962C8B-B14F-4D97-AF65-F5344CB8AC3E}">
        <p14:creationId xmlns:p14="http://schemas.microsoft.com/office/powerpoint/2010/main" val="260125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820F0F-61E3-9182-7A49-08949D311895}"/>
              </a:ext>
            </a:extLst>
          </p:cNvPr>
          <p:cNvSpPr txBox="1"/>
          <p:nvPr/>
        </p:nvSpPr>
        <p:spPr>
          <a:xfrm>
            <a:off x="771814" y="661677"/>
            <a:ext cx="4910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Mojaloop</a:t>
            </a:r>
            <a:r>
              <a:rPr lang="en-US" sz="4800" dirty="0"/>
              <a:t> in VMs 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522B01B-B086-AEB6-99DA-4FC5C8CC0225}"/>
              </a:ext>
            </a:extLst>
          </p:cNvPr>
          <p:cNvSpPr/>
          <p:nvPr/>
        </p:nvSpPr>
        <p:spPr>
          <a:xfrm>
            <a:off x="5937107" y="2722535"/>
            <a:ext cx="4596714" cy="494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48C42-ACD2-FB7C-F43E-B6E6C24CC403}"/>
              </a:ext>
            </a:extLst>
          </p:cNvPr>
          <p:cNvSpPr txBox="1"/>
          <p:nvPr/>
        </p:nvSpPr>
        <p:spPr>
          <a:xfrm>
            <a:off x="770649" y="9946338"/>
            <a:ext cx="55217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Deploy from Azure Marketplace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EA2CDD0-56FF-7775-8E0C-A6A93DE897C4}"/>
              </a:ext>
            </a:extLst>
          </p:cNvPr>
          <p:cNvSpPr/>
          <p:nvPr/>
        </p:nvSpPr>
        <p:spPr>
          <a:xfrm>
            <a:off x="11947866" y="754319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08012E9-CBBD-F85E-C3D3-A7C260A29FB5}"/>
              </a:ext>
            </a:extLst>
          </p:cNvPr>
          <p:cNvSpPr/>
          <p:nvPr/>
        </p:nvSpPr>
        <p:spPr>
          <a:xfrm>
            <a:off x="12372114" y="1201830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VM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FC36CE0-CE70-FB5C-3CFF-EC226A0977EA}"/>
              </a:ext>
            </a:extLst>
          </p:cNvPr>
          <p:cNvSpPr/>
          <p:nvPr/>
        </p:nvSpPr>
        <p:spPr>
          <a:xfrm>
            <a:off x="12796362" y="1662260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VM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3F6AC2-5F96-E862-6CAF-F0322F2CABCE}"/>
              </a:ext>
            </a:extLst>
          </p:cNvPr>
          <p:cNvSpPr/>
          <p:nvPr/>
        </p:nvSpPr>
        <p:spPr>
          <a:xfrm>
            <a:off x="13220610" y="2277429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VM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60B6AD0-CBF4-6220-C32E-32ECBA125F0E}"/>
              </a:ext>
            </a:extLst>
          </p:cNvPr>
          <p:cNvSpPr/>
          <p:nvPr/>
        </p:nvSpPr>
        <p:spPr>
          <a:xfrm>
            <a:off x="13985611" y="3030631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VM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CD1533-45FD-9583-37BE-207E9D6E0453}"/>
              </a:ext>
            </a:extLst>
          </p:cNvPr>
          <p:cNvCxnSpPr>
            <a:cxnSpLocks/>
          </p:cNvCxnSpPr>
          <p:nvPr/>
        </p:nvCxnSpPr>
        <p:spPr>
          <a:xfrm flipV="1">
            <a:off x="247135" y="6772197"/>
            <a:ext cx="23181276" cy="85803"/>
          </a:xfrm>
          <a:prstGeom prst="line">
            <a:avLst/>
          </a:prstGeom>
          <a:ln w="146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3FE57A4-00E8-2FB0-A04B-1D7B6326C930}"/>
              </a:ext>
            </a:extLst>
          </p:cNvPr>
          <p:cNvSpPr txBox="1"/>
          <p:nvPr/>
        </p:nvSpPr>
        <p:spPr>
          <a:xfrm>
            <a:off x="20413361" y="5448616"/>
            <a:ext cx="3855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Running </a:t>
            </a:r>
          </a:p>
          <a:p>
            <a:r>
              <a:rPr lang="en-US" sz="3200" dirty="0" err="1"/>
              <a:t>Mojaloop</a:t>
            </a:r>
            <a:r>
              <a:rPr lang="en-US" sz="3200" dirty="0"/>
              <a:t> </a:t>
            </a:r>
            <a:r>
              <a:rPr lang="en-US" sz="3200" b="1" dirty="0"/>
              <a:t>14.1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6FD27BD-4F0C-D07D-8295-CA3C6C440B87}"/>
              </a:ext>
            </a:extLst>
          </p:cNvPr>
          <p:cNvSpPr/>
          <p:nvPr/>
        </p:nvSpPr>
        <p:spPr>
          <a:xfrm>
            <a:off x="15004698" y="5056074"/>
            <a:ext cx="3781167" cy="9079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VM 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9B52775-B736-58A5-9140-9DD49ADDBFC3}"/>
              </a:ext>
            </a:extLst>
          </p:cNvPr>
          <p:cNvSpPr/>
          <p:nvPr/>
        </p:nvSpPr>
        <p:spPr>
          <a:xfrm>
            <a:off x="16153281" y="41024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7033787-5ECD-31D2-AA70-05A9931EB672}"/>
              </a:ext>
            </a:extLst>
          </p:cNvPr>
          <p:cNvSpPr/>
          <p:nvPr/>
        </p:nvSpPr>
        <p:spPr>
          <a:xfrm>
            <a:off x="15876194" y="4120136"/>
            <a:ext cx="323809" cy="29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A3483AE-B1B9-62D5-B401-5F442E499F85}"/>
              </a:ext>
            </a:extLst>
          </p:cNvPr>
          <p:cNvSpPr/>
          <p:nvPr/>
        </p:nvSpPr>
        <p:spPr>
          <a:xfrm>
            <a:off x="16150252" y="4497822"/>
            <a:ext cx="323809" cy="29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F46E4E-C792-E4B3-10DD-AE9199B1F666}"/>
              </a:ext>
            </a:extLst>
          </p:cNvPr>
          <p:cNvSpPr/>
          <p:nvPr/>
        </p:nvSpPr>
        <p:spPr>
          <a:xfrm>
            <a:off x="15907874" y="4044705"/>
            <a:ext cx="323809" cy="29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319EDB-554E-8B36-ECE2-910DDCE664C7}"/>
              </a:ext>
            </a:extLst>
          </p:cNvPr>
          <p:cNvSpPr txBox="1"/>
          <p:nvPr/>
        </p:nvSpPr>
        <p:spPr>
          <a:xfrm>
            <a:off x="958764" y="6861778"/>
            <a:ext cx="9575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Mojaloop</a:t>
            </a:r>
            <a:r>
              <a:rPr lang="en-US" sz="4800" dirty="0"/>
              <a:t> in Managed Kubernetes 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A3355B8-86B8-69D2-89E8-3F13B43B944D}"/>
              </a:ext>
            </a:extLst>
          </p:cNvPr>
          <p:cNvSpPr/>
          <p:nvPr/>
        </p:nvSpPr>
        <p:spPr>
          <a:xfrm>
            <a:off x="5881816" y="10389390"/>
            <a:ext cx="4596714" cy="494270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E9804F-001C-4FBC-19D8-82CA6155E810}"/>
              </a:ext>
            </a:extLst>
          </p:cNvPr>
          <p:cNvSpPr txBox="1"/>
          <p:nvPr/>
        </p:nvSpPr>
        <p:spPr>
          <a:xfrm>
            <a:off x="958764" y="2035634"/>
            <a:ext cx="51454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Today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4400" dirty="0"/>
              <a:t>Manual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4400" dirty="0"/>
              <a:t>Mini-loop 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4400" dirty="0" err="1"/>
              <a:t>IaC</a:t>
            </a:r>
            <a:endParaRPr lang="en-US" sz="4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8123B2-4C8D-6C89-12F1-122FC5708754}"/>
              </a:ext>
            </a:extLst>
          </p:cNvPr>
          <p:cNvSpPr/>
          <p:nvPr/>
        </p:nvSpPr>
        <p:spPr>
          <a:xfrm>
            <a:off x="12394590" y="7576852"/>
            <a:ext cx="7450361" cy="495867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AKS Cluster </a:t>
            </a:r>
          </a:p>
          <a:p>
            <a:pPr algn="ctr"/>
            <a:r>
              <a:rPr lang="en-US" sz="4400" dirty="0"/>
              <a:t>API </a:t>
            </a:r>
            <a:r>
              <a:rPr lang="en-US" sz="4400" dirty="0" err="1"/>
              <a:t>Mgmt</a:t>
            </a:r>
            <a:endParaRPr lang="en-US" sz="4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C7E734-70A4-CD5F-C7CB-8A34E74A4F3B}"/>
              </a:ext>
            </a:extLst>
          </p:cNvPr>
          <p:cNvSpPr txBox="1"/>
          <p:nvPr/>
        </p:nvSpPr>
        <p:spPr>
          <a:xfrm>
            <a:off x="20026839" y="11351971"/>
            <a:ext cx="3855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Running </a:t>
            </a:r>
          </a:p>
          <a:p>
            <a:r>
              <a:rPr lang="en-US" sz="3200" dirty="0" err="1"/>
              <a:t>Mojaloop</a:t>
            </a:r>
            <a:r>
              <a:rPr lang="en-US" sz="3200" dirty="0"/>
              <a:t> </a:t>
            </a:r>
            <a:r>
              <a:rPr lang="en-US" sz="3200" b="1" dirty="0"/>
              <a:t>13.1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C899679-AE12-36A9-616C-B674A4000439}"/>
              </a:ext>
            </a:extLst>
          </p:cNvPr>
          <p:cNvSpPr/>
          <p:nvPr/>
        </p:nvSpPr>
        <p:spPr>
          <a:xfrm>
            <a:off x="12553783" y="8110162"/>
            <a:ext cx="2297133" cy="64255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E5AA4F-3237-B3DF-2B28-6F3BBC0B794E}"/>
              </a:ext>
            </a:extLst>
          </p:cNvPr>
          <p:cNvSpPr/>
          <p:nvPr/>
        </p:nvSpPr>
        <p:spPr>
          <a:xfrm>
            <a:off x="12552664" y="10562384"/>
            <a:ext cx="2297133" cy="64255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DB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1294AE-D32C-04B0-850C-3D8E2A6C37F5}"/>
              </a:ext>
            </a:extLst>
          </p:cNvPr>
          <p:cNvSpPr/>
          <p:nvPr/>
        </p:nvSpPr>
        <p:spPr>
          <a:xfrm>
            <a:off x="14324584" y="11602511"/>
            <a:ext cx="2297133" cy="64255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Auto-scaling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D85476-D5D1-ED80-653F-9E39358BD3ED}"/>
              </a:ext>
            </a:extLst>
          </p:cNvPr>
          <p:cNvSpPr/>
          <p:nvPr/>
        </p:nvSpPr>
        <p:spPr>
          <a:xfrm>
            <a:off x="15907874" y="8135901"/>
            <a:ext cx="2297133" cy="64255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Lifecycle </a:t>
            </a:r>
            <a:r>
              <a:rPr lang="en-US" dirty="0" err="1"/>
              <a:t>svcs</a:t>
            </a:r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7299A4C-10BB-ABB9-9E72-DCFA7A4BF3CF}"/>
              </a:ext>
            </a:extLst>
          </p:cNvPr>
          <p:cNvSpPr/>
          <p:nvPr/>
        </p:nvSpPr>
        <p:spPr>
          <a:xfrm>
            <a:off x="16869447" y="10845951"/>
            <a:ext cx="2297133" cy="642551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Managed  Secrets 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2731AAE4-BFC8-0757-EF6B-757EC0C24F4F}"/>
              </a:ext>
            </a:extLst>
          </p:cNvPr>
          <p:cNvSpPr/>
          <p:nvPr/>
        </p:nvSpPr>
        <p:spPr>
          <a:xfrm>
            <a:off x="17766778" y="271849"/>
            <a:ext cx="2720725" cy="6227805"/>
          </a:xfrm>
          <a:prstGeom prst="rightBrace">
            <a:avLst/>
          </a:prstGeom>
          <a:ln w="698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77B2AB9-C7BD-A89D-F36A-E633EF8018A7}"/>
              </a:ext>
            </a:extLst>
          </p:cNvPr>
          <p:cNvSpPr txBox="1"/>
          <p:nvPr/>
        </p:nvSpPr>
        <p:spPr>
          <a:xfrm>
            <a:off x="20323988" y="8778014"/>
            <a:ext cx="35581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Deploy AKS cluster and MySQL cluster</a:t>
            </a:r>
          </a:p>
          <a:p>
            <a:endParaRPr lang="en-US" sz="2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5537CD-84AE-F142-6E49-D83A9E841786}"/>
              </a:ext>
            </a:extLst>
          </p:cNvPr>
          <p:cNvSpPr txBox="1"/>
          <p:nvPr/>
        </p:nvSpPr>
        <p:spPr>
          <a:xfrm>
            <a:off x="20834847" y="82480"/>
            <a:ext cx="35581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storage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Kubernetes control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Kubernetes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Database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Encryption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Certs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key mgmt.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.more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7B246C4-6638-9124-EAD8-06CE048FC6FA}"/>
              </a:ext>
            </a:extLst>
          </p:cNvPr>
          <p:cNvCxnSpPr>
            <a:cxnSpLocks/>
          </p:cNvCxnSpPr>
          <p:nvPr/>
        </p:nvCxnSpPr>
        <p:spPr>
          <a:xfrm flipV="1">
            <a:off x="16621717" y="12582932"/>
            <a:ext cx="0" cy="1046586"/>
          </a:xfrm>
          <a:prstGeom prst="straightConnector1">
            <a:avLst/>
          </a:prstGeom>
          <a:ln w="666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D871D01-6DE8-548C-072D-A8025BEAA497}"/>
              </a:ext>
            </a:extLst>
          </p:cNvPr>
          <p:cNvSpPr txBox="1"/>
          <p:nvPr/>
        </p:nvSpPr>
        <p:spPr>
          <a:xfrm>
            <a:off x="17200002" y="12582932"/>
            <a:ext cx="3123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2. </a:t>
            </a:r>
            <a:r>
              <a:rPr lang="en-US" sz="2400" dirty="0"/>
              <a:t>Need to be able update running </a:t>
            </a:r>
            <a:r>
              <a:rPr lang="en-US" sz="2400" dirty="0" err="1"/>
              <a:t>Mojaloop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6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C979-BE96-7177-DA09-C245E0DA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Workstream Update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FD0CAA4-D131-BB0D-7D63-8F9BC630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1019711"/>
              </p:ext>
            </p:extLst>
          </p:nvPr>
        </p:nvGraphicFramePr>
        <p:xfrm>
          <a:off x="680484" y="2562309"/>
          <a:ext cx="22606695" cy="1013509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974958">
                  <a:extLst>
                    <a:ext uri="{9D8B030D-6E8A-4147-A177-3AD203B41FA5}">
                      <a16:colId xmlns:a16="http://schemas.microsoft.com/office/drawing/2014/main" val="3305132994"/>
                    </a:ext>
                  </a:extLst>
                </a:gridCol>
                <a:gridCol w="15631737">
                  <a:extLst>
                    <a:ext uri="{9D8B030D-6E8A-4147-A177-3AD203B41FA5}">
                      <a16:colId xmlns:a16="http://schemas.microsoft.com/office/drawing/2014/main" val="1190547108"/>
                    </a:ext>
                  </a:extLst>
                </a:gridCol>
              </a:tblGrid>
              <a:tr h="606193">
                <a:tc>
                  <a:txBody>
                    <a:bodyPr/>
                    <a:lstStyle/>
                    <a:p>
                      <a:r>
                        <a:rPr lang="en-US" dirty="0"/>
                        <a:t>Workstream Name: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(phase #2)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72003"/>
                  </a:ext>
                </a:extLst>
              </a:tr>
              <a:tr h="752923">
                <a:tc>
                  <a:txBody>
                    <a:bodyPr/>
                    <a:lstStyle/>
                    <a:p>
                      <a:r>
                        <a:rPr lang="en-US" dirty="0"/>
                        <a:t>Roadmap Pillar: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make adoption easier (and increase adoption/interest/participation 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5880"/>
                  </a:ext>
                </a:extLst>
              </a:tr>
              <a:tr h="808074">
                <a:tc>
                  <a:txBody>
                    <a:bodyPr/>
                    <a:lstStyle/>
                    <a:p>
                      <a:r>
                        <a:rPr lang="en-US" dirty="0"/>
                        <a:t>Leader/cheer leader tech support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Jason Gregory Microsoft / Tom Daly Crosslake/</a:t>
                      </a:r>
                      <a:r>
                        <a:rPr lang="en-US" dirty="0" err="1"/>
                        <a:t>Mojaloop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495217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Objectives: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1) </a:t>
                      </a:r>
                      <a:r>
                        <a:rPr lang="en-US" dirty="0"/>
                        <a:t>Remove obstacles to deploying </a:t>
                      </a:r>
                      <a:r>
                        <a:rPr lang="en-US" b="1" dirty="0"/>
                        <a:t>2</a:t>
                      </a:r>
                      <a:r>
                        <a:rPr lang="en-US" dirty="0"/>
                        <a:t>)  grow participation in </a:t>
                      </a:r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eco-system </a:t>
                      </a:r>
                      <a:r>
                        <a:rPr lang="en-US" b="1" dirty="0"/>
                        <a:t>3</a:t>
                      </a:r>
                      <a:r>
                        <a:rPr lang="en-US" dirty="0"/>
                        <a:t>) partner to take advantage of Microsoft market presence [ help them to help our mission]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48895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Progress Against Objectives: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on Azure Marketplace delivered in PI 20/21</a:t>
                      </a:r>
                    </a:p>
                    <a:p>
                      <a:r>
                        <a:rPr lang="en-US" dirty="0"/>
                        <a:t>Assessed work to upgrade to </a:t>
                      </a:r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v15.x =&gt; not hard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76652"/>
                  </a:ext>
                </a:extLst>
              </a:tr>
              <a:tr h="2134449">
                <a:tc>
                  <a:txBody>
                    <a:bodyPr/>
                    <a:lstStyle/>
                    <a:p>
                      <a:r>
                        <a:rPr lang="en-US" dirty="0"/>
                        <a:t>Anticipated Progress by PI End: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Update </a:t>
                      </a:r>
                      <a:r>
                        <a:rPr lang="en-US" dirty="0"/>
                        <a:t>Azure Marketplace to deploy </a:t>
                      </a:r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v15.</a:t>
                      </a:r>
                    </a:p>
                    <a:p>
                      <a:r>
                        <a:rPr lang="en-US" dirty="0"/>
                        <a:t>Add Azure deployment to </a:t>
                      </a:r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getting started docs </a:t>
                      </a:r>
                    </a:p>
                    <a:p>
                      <a:r>
                        <a:rPr lang="en-US" b="1" dirty="0" err="1"/>
                        <a:t>OpenSource</a:t>
                      </a:r>
                      <a:r>
                        <a:rPr lang="en-US" b="1" dirty="0"/>
                        <a:t> existing </a:t>
                      </a:r>
                      <a:r>
                        <a:rPr lang="en-US" b="1" dirty="0" err="1"/>
                        <a:t>Mojaloop</a:t>
                      </a:r>
                      <a:r>
                        <a:rPr lang="en-US" b="1" dirty="0"/>
                        <a:t> work </a:t>
                      </a:r>
                      <a:r>
                        <a:rPr lang="en-US" dirty="0"/>
                        <a:t>: helm charts / ARM templates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  <a:p>
                      <a:r>
                        <a:rPr lang="en-US" b="1" dirty="0"/>
                        <a:t>Stretch</a:t>
                      </a:r>
                      <a:r>
                        <a:rPr lang="en-US" dirty="0"/>
                        <a:t> : Simplify deployment on Azure Stack HUB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876388"/>
                  </a:ext>
                </a:extLst>
              </a:tr>
              <a:tr h="1533215">
                <a:tc>
                  <a:txBody>
                    <a:bodyPr/>
                    <a:lstStyle/>
                    <a:p>
                      <a:r>
                        <a:rPr lang="en-US" dirty="0"/>
                        <a:t>Roadblocks: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Just waiting on Jason to clear legal hurdles to open source the packaging  work they did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9148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Support Needed/Resource asks: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 above. </a:t>
                      </a:r>
                    </a:p>
                    <a:p>
                      <a:r>
                        <a:rPr lang="en-US" dirty="0"/>
                        <a:t>Want to reconcile their packages with main </a:t>
                      </a:r>
                      <a:r>
                        <a:rPr lang="en-US" dirty="0" err="1"/>
                        <a:t>Mojaloop</a:t>
                      </a:r>
                      <a:r>
                        <a:rPr lang="en-US" dirty="0"/>
                        <a:t> repo (seems 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960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67248-C61A-4D05-958E-5217D644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Rawanda</a:t>
            </a:r>
            <a:r>
              <a:rPr lang="en-US" dirty="0"/>
              <a:t> SI Training – Azure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46ED8-A845-E51C-03EB-926FCF59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87" y="3708760"/>
            <a:ext cx="21033938" cy="85589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Arial"/>
              </a:rPr>
              <a:t>demonstrated deploying </a:t>
            </a:r>
            <a:r>
              <a:rPr lang="en-US" dirty="0" err="1">
                <a:cs typeface="Arial"/>
              </a:rPr>
              <a:t>Mojaloop</a:t>
            </a:r>
            <a:r>
              <a:rPr lang="en-US" dirty="0">
                <a:cs typeface="Arial"/>
              </a:rPr>
              <a:t> onto Azure native </a:t>
            </a:r>
          </a:p>
          <a:p>
            <a:pPr lvl="1"/>
            <a:r>
              <a:rPr lang="en-US" dirty="0">
                <a:cs typeface="Arial"/>
              </a:rPr>
              <a:t>Emphasis was on just how easy it is. </a:t>
            </a:r>
          </a:p>
          <a:p>
            <a:pPr lvl="1"/>
            <a:r>
              <a:rPr lang="en-US" dirty="0">
                <a:cs typeface="Arial"/>
              </a:rPr>
              <a:t>Pointed out where to save money (</a:t>
            </a:r>
            <a:r>
              <a:rPr lang="en-US" dirty="0" err="1">
                <a:cs typeface="Arial"/>
              </a:rPr>
              <a:t>api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mgmt</a:t>
            </a:r>
            <a:r>
              <a:rPr lang="en-US" dirty="0">
                <a:cs typeface="Arial"/>
              </a:rPr>
              <a:t> SLA </a:t>
            </a:r>
            <a:r>
              <a:rPr lang="en-US" dirty="0" err="1">
                <a:cs typeface="Arial"/>
              </a:rPr>
              <a:t>etc</a:t>
            </a:r>
            <a:r>
              <a:rPr lang="en-US" dirty="0">
                <a:cs typeface="Arial"/>
              </a:rPr>
              <a:t>)</a:t>
            </a:r>
            <a:br>
              <a:rPr lang="en-US" dirty="0">
                <a:cs typeface="Arial"/>
              </a:rPr>
            </a:br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showed </a:t>
            </a:r>
            <a:r>
              <a:rPr lang="en-US" dirty="0" err="1">
                <a:cs typeface="Arial"/>
              </a:rPr>
              <a:t>Mojaloop</a:t>
            </a:r>
            <a:r>
              <a:rPr lang="en-US" dirty="0">
                <a:cs typeface="Arial"/>
              </a:rPr>
              <a:t> running on Azure stack hub</a:t>
            </a:r>
          </a:p>
          <a:p>
            <a:pPr lvl="1"/>
            <a:r>
              <a:rPr lang="en-US" dirty="0">
                <a:solidFill>
                  <a:schemeClr val="accent2"/>
                </a:solidFill>
                <a:cs typeface="Arial"/>
              </a:rPr>
              <a:t>On stack hub in Liquid Telecom DC in Kigali !</a:t>
            </a:r>
          </a:p>
          <a:p>
            <a:pPr lvl="1"/>
            <a:r>
              <a:rPr lang="en-US" dirty="0">
                <a:cs typeface="Arial"/>
              </a:rPr>
              <a:t>Emphasis was on </a:t>
            </a:r>
            <a:r>
              <a:rPr lang="en-US" b="1" dirty="0">
                <a:cs typeface="Arial"/>
              </a:rPr>
              <a:t>data </a:t>
            </a:r>
            <a:r>
              <a:rPr lang="en-US" b="1" dirty="0" err="1">
                <a:cs typeface="Arial"/>
              </a:rPr>
              <a:t>soverignty</a:t>
            </a:r>
            <a:r>
              <a:rPr lang="en-US" b="1" dirty="0">
                <a:cs typeface="Arial"/>
              </a:rPr>
              <a:t> and security </a:t>
            </a:r>
            <a:r>
              <a:rPr lang="en-US" dirty="0">
                <a:cs typeface="Arial"/>
              </a:rPr>
              <a:t>also familiarity of Azure native and Azure stack hub. </a:t>
            </a:r>
          </a:p>
          <a:p>
            <a:pPr lvl="1"/>
            <a:r>
              <a:rPr lang="en-US" dirty="0">
                <a:cs typeface="Arial"/>
              </a:rPr>
              <a:t>Incredible the way Jason and Mark (Microsoft) made this happen : &lt; 24 </a:t>
            </a:r>
            <a:r>
              <a:rPr lang="en-US" dirty="0" err="1">
                <a:cs typeface="Arial"/>
              </a:rPr>
              <a:t>hrs</a:t>
            </a:r>
            <a:r>
              <a:rPr lang="en-US" dirty="0">
                <a:cs typeface="Arial"/>
              </a:rPr>
              <a:t> earlier I was saying too hard, not enough time.  BUT they got me everything needed, access, all sorts of help and in &lt;6 </a:t>
            </a:r>
            <a:r>
              <a:rPr lang="en-US" dirty="0" err="1">
                <a:cs typeface="Arial"/>
              </a:rPr>
              <a:t>hrs</a:t>
            </a:r>
            <a:r>
              <a:rPr lang="en-US" dirty="0">
                <a:cs typeface="Arial"/>
              </a:rPr>
              <a:t> we got it done.</a:t>
            </a:r>
          </a:p>
        </p:txBody>
      </p:sp>
    </p:spTree>
    <p:extLst>
      <p:ext uri="{BB962C8B-B14F-4D97-AF65-F5344CB8AC3E}">
        <p14:creationId xmlns:p14="http://schemas.microsoft.com/office/powerpoint/2010/main" val="2260993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Pi-21 Workshop @ </a:t>
            </a:r>
            <a:r>
              <a:rPr lang="en-US" dirty="0" err="1"/>
              <a:t>CCHub</a:t>
            </a:r>
            <a:r>
              <a:rPr lang="en-US" dirty="0"/>
              <a:t>/</a:t>
            </a:r>
            <a:r>
              <a:rPr lang="en-US" dirty="0" err="1"/>
              <a:t>Kilgli</a:t>
            </a:r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846ED8-A845-E51C-03EB-926FCF59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87" y="3708760"/>
            <a:ext cx="21033938" cy="85589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Arial"/>
              </a:rPr>
              <a:t>CCHub</a:t>
            </a:r>
            <a:r>
              <a:rPr lang="en-US" dirty="0">
                <a:cs typeface="Arial"/>
              </a:rPr>
              <a:t> Bootcamp Monday</a:t>
            </a:r>
          </a:p>
          <a:p>
            <a:pPr lvl="1"/>
            <a:r>
              <a:rPr lang="en-US" dirty="0">
                <a:cs typeface="Arial"/>
              </a:rPr>
              <a:t>Mojaloop Open Source Software for Fintech Companies and Open Source Developers</a:t>
            </a:r>
          </a:p>
          <a:p>
            <a:r>
              <a:rPr lang="en-US" dirty="0">
                <a:cs typeface="Arial"/>
              </a:rPr>
              <a:t>8 more people running Mojaloop </a:t>
            </a:r>
          </a:p>
          <a:p>
            <a:r>
              <a:rPr lang="en-US" dirty="0">
                <a:cs typeface="Arial"/>
              </a:rPr>
              <a:t>From scratch on free : Azure 30 day Trial Accounts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686B03-F903-B293-3DDE-F4081C49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97" y="8258176"/>
            <a:ext cx="7184791" cy="47275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AB2AD7-D03D-5B0A-67B6-3CDF5BB1C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3545" y="6513065"/>
            <a:ext cx="4819734" cy="66792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E8D3D2-0D28-B02A-05E7-8A6879423B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723" y="8198954"/>
            <a:ext cx="7762370" cy="47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78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27F1-466E-3E19-22CF-D24E66BC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Free Trial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2059B-3158-19C6-F9C2-10949381A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Azure Free Account</a:t>
            </a:r>
          </a:p>
          <a:p>
            <a:pPr lvl="1"/>
            <a:r>
              <a:rPr lang="en-US" dirty="0"/>
              <a:t>Use your personal email account (that is linked to MSFT) or create a new one.</a:t>
            </a:r>
          </a:p>
          <a:p>
            <a:pPr lvl="1"/>
            <a:r>
              <a:rPr lang="en-US" dirty="0">
                <a:hlinkClick r:id="rId2"/>
              </a:rPr>
              <a:t>https://azure.microsoft.com/en-us/free/</a:t>
            </a:r>
            <a:endParaRPr lang="en-US" dirty="0"/>
          </a:p>
          <a:p>
            <a:pPr lvl="1"/>
            <a:r>
              <a:rPr lang="en-US" dirty="0"/>
              <a:t>Enter your profile information</a:t>
            </a:r>
          </a:p>
          <a:p>
            <a:pPr lvl="1"/>
            <a:r>
              <a:rPr lang="en-US" dirty="0"/>
              <a:t>Need to verify identity via phone</a:t>
            </a:r>
          </a:p>
          <a:p>
            <a:pPr lvl="1"/>
            <a:r>
              <a:rPr lang="en-US" dirty="0"/>
              <a:t>Provide CC just for verification purposes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8BFC7-31F7-F29C-1061-FBC02E72A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270" y="6858000"/>
            <a:ext cx="9099096" cy="47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5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7668-352F-5D8C-A04B-E17DB4D2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Azure/Mojaloop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ECB84-C901-E04D-370B-5E520AC1FF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1) Create SSH Key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2) Marketplace: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10F5FFB-F74E-27BD-5345-60356F2A906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3) Basic Information (1</a:t>
            </a:r>
            <a:r>
              <a:rPr lang="en-US" baseline="30000" dirty="0"/>
              <a:t>st</a:t>
            </a:r>
            <a:r>
              <a:rPr lang="en-US" dirty="0"/>
              <a:t> tab)</a:t>
            </a:r>
          </a:p>
          <a:p>
            <a:pPr>
              <a:buFontTx/>
              <a:buChar char="-"/>
            </a:pPr>
            <a:r>
              <a:rPr lang="en-US" dirty="0"/>
              <a:t>New resource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10F29-EA11-8BF7-13C2-0B6D5E13F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E11618-CC39-F81C-84DA-57C3A870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901" y="8670030"/>
            <a:ext cx="6515100" cy="30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A5B93-CA55-EE0E-CB56-117BF07E4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37" y="4518011"/>
            <a:ext cx="5016537" cy="2859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C507C-2EAC-298E-D600-EC15B3213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6886" y="5947989"/>
            <a:ext cx="9637951" cy="757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25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A281-B38C-2357-572E-BB815216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Mojaloop Setup (#2)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C3B6-7A0D-0844-10EA-64FBC48DCC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4) AKS Settings</a:t>
            </a:r>
          </a:p>
          <a:p>
            <a:pPr lvl="1"/>
            <a:r>
              <a:rPr lang="en-US" dirty="0"/>
              <a:t>Change Size (4vCPUs, 16ram)</a:t>
            </a:r>
          </a:p>
          <a:p>
            <a:pPr lvl="1"/>
            <a:r>
              <a:rPr lang="en-US" dirty="0"/>
              <a:t>D-series v5 (pick cheapest)</a:t>
            </a:r>
          </a:p>
          <a:p>
            <a:pPr lvl="1"/>
            <a:r>
              <a:rPr lang="en-US" dirty="0" err="1"/>
              <a:t>Fillout</a:t>
            </a:r>
            <a:r>
              <a:rPr lang="en-US" dirty="0"/>
              <a:t> AKS </a:t>
            </a:r>
            <a:r>
              <a:rPr lang="en-US" dirty="0" err="1"/>
              <a:t>UserName</a:t>
            </a:r>
            <a:endParaRPr lang="en-US" dirty="0"/>
          </a:p>
          <a:p>
            <a:pPr lvl="1"/>
            <a:r>
              <a:rPr lang="en-US" dirty="0"/>
              <a:t>Use SSH key you created (#1)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2E8F12-0192-06E3-8BD8-E7931F81EB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MySql</a:t>
            </a:r>
            <a:endParaRPr lang="en-US" dirty="0"/>
          </a:p>
          <a:p>
            <a:pPr lvl="1"/>
            <a:r>
              <a:rPr lang="en-US" dirty="0"/>
              <a:t>Add </a:t>
            </a:r>
            <a:r>
              <a:rPr lang="en-US" dirty="0" err="1"/>
              <a:t>Dbname</a:t>
            </a:r>
            <a:r>
              <a:rPr lang="en-US" dirty="0"/>
              <a:t> &amp; Password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6) </a:t>
            </a:r>
            <a:r>
              <a:rPr lang="en-US" dirty="0" err="1"/>
              <a:t>KeyVault</a:t>
            </a:r>
            <a:r>
              <a:rPr lang="en-US" dirty="0"/>
              <a:t> Settings</a:t>
            </a:r>
          </a:p>
          <a:p>
            <a:pPr lvl="1"/>
            <a:r>
              <a:rPr lang="en-US" dirty="0"/>
              <a:t>Default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A764F-1BCE-FD32-CFBB-08DC8124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6690D-7C12-B45F-42EF-7AC3E8A8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777" y="7756524"/>
            <a:ext cx="9943923" cy="56864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BE1A8-BD74-DF50-3A7B-388F43CD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8343" y="5421086"/>
            <a:ext cx="10453958" cy="39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681F2C6070D4D9D7CF96744C21FDA" ma:contentTypeVersion="14" ma:contentTypeDescription="Create a new document." ma:contentTypeScope="" ma:versionID="a049fb5e5fed3e92ca5c6aad21e9c934">
  <xsd:schema xmlns:xsd="http://www.w3.org/2001/XMLSchema" xmlns:xs="http://www.w3.org/2001/XMLSchema" xmlns:p="http://schemas.microsoft.com/office/2006/metadata/properties" xmlns:ns2="7e2a2b53-9624-457c-8eb2-da5ba69a0a83" xmlns:ns3="19756208-3aa5-4e5b-ba39-e2467923fefb" targetNamespace="http://schemas.microsoft.com/office/2006/metadata/properties" ma:root="true" ma:fieldsID="5ab3ac938def893f3d0d1f0eab2f5501" ns2:_="" ns3:_="">
    <xsd:import namespace="7e2a2b53-9624-457c-8eb2-da5ba69a0a83"/>
    <xsd:import namespace="19756208-3aa5-4e5b-ba39-e2467923fe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2a2b53-9624-457c-8eb2-da5ba69a0a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56208-3aa5-4e5b-ba39-e2467923f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19756208-3aa5-4e5b-ba39-e2467923fefb" xsi:nil="true"/>
  </documentManagement>
</p:properties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59B936-925B-4A2B-870E-A3DC8799289C}">
  <ds:schemaRefs>
    <ds:schemaRef ds:uri="19756208-3aa5-4e5b-ba39-e2467923fefb"/>
    <ds:schemaRef ds:uri="7e2a2b53-9624-457c-8eb2-da5ba69a0a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19756208-3aa5-4e5b-ba39-e2467923fefb"/>
    <ds:schemaRef ds:uri="7e2a2b53-9624-457c-8eb2-da5ba69a0a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</TotalTime>
  <Words>803</Words>
  <Application>Microsoft Macintosh PowerPoint</Application>
  <PresentationFormat>Custom</PresentationFormat>
  <Paragraphs>169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Office Theme</vt:lpstr>
      <vt:lpstr>Mojaloop on Azure marketplace phase #2  </vt:lpstr>
      <vt:lpstr>Current Mojaloop deployment options  Each option has purpose/strength/weakness</vt:lpstr>
      <vt:lpstr>PowerPoint Presentation</vt:lpstr>
      <vt:lpstr>Workstream Update</vt:lpstr>
      <vt:lpstr>Rawanda SI Training – Azure </vt:lpstr>
      <vt:lpstr>Pi-21 Workshop @ CCHub/Kilgli  </vt:lpstr>
      <vt:lpstr>Azure Free Trial Setup</vt:lpstr>
      <vt:lpstr>Azure/Mojaloop Setup</vt:lpstr>
      <vt:lpstr>Azure Mojaloop Setup (#2)</vt:lpstr>
      <vt:lpstr>Azure Mojaloop Setup (#3)</vt:lpstr>
      <vt:lpstr>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tom daly</cp:lastModifiedBy>
  <cp:revision>51</cp:revision>
  <cp:lastPrinted>2022-11-07T21:45:41Z</cp:lastPrinted>
  <dcterms:created xsi:type="dcterms:W3CDTF">2020-01-08T21:13:28Z</dcterms:created>
  <dcterms:modified xsi:type="dcterms:W3CDTF">2023-03-08T09:10:06Z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0x0101009F9681F2C6070D4D9D7CF96744C21FDA</vt:lpwstr>
  </property>
</Properties>
</file>